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Overlock SC"/>
      <p:regular r:id="rId25"/>
    </p:embeddedFont>
    <p:embeddedFont>
      <p:font typeface="Josefin Sans"/>
      <p:regular r:id="rId26"/>
      <p:bold r:id="rId27"/>
      <p:italic r:id="rId28"/>
      <p:boldItalic r:id="rId29"/>
    </p:embeddedFont>
    <p:embeddedFont>
      <p:font typeface="Josefin Sans SemiBold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4" roundtripDataSignature="AMtx7mgjHaxnJwRvcZvQmBGM3LoIB2Jm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JosefinSans-regular.fntdata"/><Relationship Id="rId25" Type="http://schemas.openxmlformats.org/officeDocument/2006/relationships/font" Target="fonts/OverlockSC-regular.fntdata"/><Relationship Id="rId28" Type="http://schemas.openxmlformats.org/officeDocument/2006/relationships/font" Target="fonts/JosefinSans-italic.fntdata"/><Relationship Id="rId27" Type="http://schemas.openxmlformats.org/officeDocument/2006/relationships/font" Target="fonts/Josefi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Josefin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JosefinSansSemiBold-bold.fntdata"/><Relationship Id="rId30" Type="http://schemas.openxmlformats.org/officeDocument/2006/relationships/font" Target="fonts/JosefinSansSemiBold-regular.fntdata"/><Relationship Id="rId11" Type="http://schemas.openxmlformats.org/officeDocument/2006/relationships/slide" Target="slides/slide6.xml"/><Relationship Id="rId33" Type="http://schemas.openxmlformats.org/officeDocument/2006/relationships/font" Target="fonts/JosefinSansSemiBold-boldItalic.fntdata"/><Relationship Id="rId10" Type="http://schemas.openxmlformats.org/officeDocument/2006/relationships/slide" Target="slides/slide5.xml"/><Relationship Id="rId32" Type="http://schemas.openxmlformats.org/officeDocument/2006/relationships/font" Target="fonts/JosefinSansSemiBold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02f9c955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202f9c955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02f9c955e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202f9c955e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02f9c955e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202f9c955e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" name="Google Shape;11;p8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2" name="Google Shape;12;p8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8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8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9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6" name="Google Shape;56;p9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" name="Google Shape;57;p9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1" name="Google Shape;61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9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8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82"/>
          <p:cNvPicPr preferRelativeResize="0"/>
          <p:nvPr/>
        </p:nvPicPr>
        <p:blipFill rotWithShape="1">
          <a:blip r:embed="rId2">
            <a:alphaModFix amt="12000"/>
          </a:blip>
          <a:srcRect b="0" l="0" r="0" t="0"/>
          <a:stretch/>
        </p:blipFill>
        <p:spPr>
          <a:xfrm>
            <a:off x="5762988" y="0"/>
            <a:ext cx="336603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28875" y="295275"/>
            <a:ext cx="4289932" cy="454818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82"/>
          <p:cNvSpPr/>
          <p:nvPr/>
        </p:nvSpPr>
        <p:spPr>
          <a:xfrm>
            <a:off x="2257543" y="118568"/>
            <a:ext cx="4553100" cy="5022600"/>
          </a:xfrm>
          <a:prstGeom prst="rect">
            <a:avLst/>
          </a:prstGeom>
          <a:gradFill>
            <a:gsLst>
              <a:gs pos="0">
                <a:srgbClr val="41C8FE">
                  <a:alpha val="12549"/>
                </a:srgbClr>
              </a:gs>
              <a:gs pos="4846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23" name="Google Shape;23;p82"/>
          <p:cNvPicPr preferRelativeResize="0"/>
          <p:nvPr/>
        </p:nvPicPr>
        <p:blipFill rotWithShape="1">
          <a:blip r:embed="rId4">
            <a:alphaModFix amt="12000"/>
          </a:blip>
          <a:srcRect b="0" l="0" r="0" t="0"/>
          <a:stretch/>
        </p:blipFill>
        <p:spPr>
          <a:xfrm>
            <a:off x="0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82"/>
          <p:cNvPicPr preferRelativeResize="0"/>
          <p:nvPr/>
        </p:nvPicPr>
        <p:blipFill rotWithShape="1">
          <a:blip r:embed="rId5">
            <a:alphaModFix amt="40000"/>
          </a:blip>
          <a:srcRect b="0" l="0" r="0" t="0"/>
          <a:stretch/>
        </p:blipFill>
        <p:spPr>
          <a:xfrm>
            <a:off x="0" y="0"/>
            <a:ext cx="17526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82"/>
          <p:cNvPicPr preferRelativeResize="0"/>
          <p:nvPr/>
        </p:nvPicPr>
        <p:blipFill rotWithShape="1">
          <a:blip r:embed="rId6">
            <a:alphaModFix amt="40000"/>
          </a:blip>
          <a:srcRect b="0" l="0" r="0" t="0"/>
          <a:stretch/>
        </p:blipFill>
        <p:spPr>
          <a:xfrm>
            <a:off x="7382238" y="0"/>
            <a:ext cx="17430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82"/>
          <p:cNvSpPr txBox="1"/>
          <p:nvPr>
            <p:ph type="title"/>
          </p:nvPr>
        </p:nvSpPr>
        <p:spPr>
          <a:xfrm>
            <a:off x="1235523" y="1256825"/>
            <a:ext cx="6672900" cy="152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verlock SC"/>
              <a:buNone/>
              <a:defRPr b="1" sz="4400">
                <a:solidFill>
                  <a:srgbClr val="FFFFFF"/>
                </a:solidFill>
                <a:latin typeface="Overlock SC"/>
                <a:ea typeface="Overlock SC"/>
                <a:cs typeface="Overlock SC"/>
                <a:sym typeface="Overlock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2"/>
          <p:cNvSpPr txBox="1"/>
          <p:nvPr>
            <p:ph idx="1" type="subTitle"/>
          </p:nvPr>
        </p:nvSpPr>
        <p:spPr>
          <a:xfrm>
            <a:off x="1235523" y="2880682"/>
            <a:ext cx="6672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i="0" sz="1600" cap="none">
                <a:solidFill>
                  <a:srgbClr val="2DA3ED"/>
                </a:solidFill>
                <a:latin typeface="Josefin Sans SemiBold"/>
                <a:ea typeface="Josefin Sans SemiBold"/>
                <a:cs typeface="Josefin Sans SemiBold"/>
                <a:sym typeface="Josefin Sans SemiBold"/>
              </a:defRPr>
            </a:lvl1pPr>
            <a:lvl2pPr lvl="1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8" name="Google Shape;28;p82"/>
          <p:cNvSpPr txBox="1"/>
          <p:nvPr>
            <p:ph idx="12" type="sldNum"/>
          </p:nvPr>
        </p:nvSpPr>
        <p:spPr>
          <a:xfrm>
            <a:off x="6123448" y="477123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&lt;#&gt;</a:t>
            </a:r>
            <a:endParaRPr/>
          </a:p>
        </p:txBody>
      </p:sp>
      <p:sp>
        <p:nvSpPr>
          <p:cNvPr id="29" name="Google Shape;29;p82"/>
          <p:cNvSpPr txBox="1"/>
          <p:nvPr>
            <p:ph idx="11" type="ftr"/>
          </p:nvPr>
        </p:nvSpPr>
        <p:spPr>
          <a:xfrm>
            <a:off x="3124200" y="477123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82"/>
          <p:cNvSpPr txBox="1"/>
          <p:nvPr>
            <p:ph idx="10" type="dt"/>
          </p:nvPr>
        </p:nvSpPr>
        <p:spPr>
          <a:xfrm>
            <a:off x="894633" y="477123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" name="Google Shape;33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8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8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" name="Google Shape;45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8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2" name="Google Shape;52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hyperlink" Target="https://www.tiktok.com/@insideacademybr/video/7059415044425026821?is_from_webapp=1&amp;sender_device=pc&amp;web_id=7127223488729515526" TargetMode="External"/><Relationship Id="rId5" Type="http://schemas.openxmlformats.org/officeDocument/2006/relationships/hyperlink" Target="https://www.tiktok.com/@insideacademybr/video/7070999837147221253?is_from_webapp=1&amp;sender_device=pc&amp;web_id=7127223488729515526" TargetMode="External"/><Relationship Id="rId6" Type="http://schemas.openxmlformats.org/officeDocument/2006/relationships/hyperlink" Target="https://www.tiktok.com/@agilmarferreira/video/7116629737404976390?is_from_webapp=1&amp;sender_device=pc&amp;web_id=7127223487689197061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hyperlink" Target="http://www.youtube.com/watch?v=zjgz4ku1yXo" TargetMode="External"/><Relationship Id="rId5" Type="http://schemas.openxmlformats.org/officeDocument/2006/relationships/image" Target="../media/image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hyperlink" Target="http://www.youtube.com/watch?v=Qx8JIoNOz0Y" TargetMode="External"/><Relationship Id="rId5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hyperlink" Target="http://www.youtube.com/watch?v=EhV0bK4j2Ws" TargetMode="External"/><Relationship Id="rId5" Type="http://schemas.openxmlformats.org/officeDocument/2006/relationships/image" Target="../media/image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hyperlink" Target="https://pt.wikipedia.org/wiki/Git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hyperlink" Target="https://www.youtube.com/watch?v=byxkMq0w9B4" TargetMode="External"/><Relationship Id="rId5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hyperlink" Target="https://drive.google.com/file/d/1ZxodEC2R2HmaycZchEEg3Z8ZbmAIW" TargetMode="External"/><Relationship Id="rId5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hyperlink" Target="https://www.youtube.com/watch?v=0vazJtN4KPE" TargetMode="External"/><Relationship Id="rId5" Type="http://schemas.openxmlformats.org/officeDocument/2006/relationships/image" Target="../media/image13.png"/><Relationship Id="rId6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76200"/>
            <a:ext cx="9143999" cy="508765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"/>
          <p:cNvSpPr txBox="1"/>
          <p:nvPr/>
        </p:nvSpPr>
        <p:spPr>
          <a:xfrm>
            <a:off x="384900" y="1706900"/>
            <a:ext cx="82008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97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750"/>
              <a:buFont typeface="Arial"/>
              <a:buChar char="★"/>
            </a:pPr>
            <a:r>
              <a:rPr b="1" i="0" lang="pt-BR" sz="175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O professor;</a:t>
            </a:r>
            <a:endParaRPr b="1" i="0" sz="175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97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750"/>
              <a:buFont typeface="Arial"/>
              <a:buChar char="★"/>
            </a:pPr>
            <a:r>
              <a:rPr b="1" i="0" lang="pt-BR" sz="175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Acordo de aprendizagem;</a:t>
            </a:r>
            <a:endParaRPr b="1" i="0" sz="175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97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750"/>
              <a:buFont typeface="Arial"/>
              <a:buChar char="★"/>
            </a:pPr>
            <a:r>
              <a:rPr b="1" i="0" lang="pt-BR" sz="175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Critérios de avaliação;</a:t>
            </a:r>
            <a:endParaRPr b="1" i="0" sz="175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972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750"/>
              <a:buFont typeface="Arial"/>
              <a:buChar char="★"/>
            </a:pPr>
            <a:r>
              <a:rPr b="1" i="0" lang="pt-BR" sz="175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Profissional de TI;</a:t>
            </a:r>
            <a:endParaRPr b="0" i="0" sz="1900" u="none" cap="none" strike="noStrike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76200"/>
            <a:ext cx="9143999" cy="508765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9"/>
          <p:cNvSpPr txBox="1"/>
          <p:nvPr/>
        </p:nvSpPr>
        <p:spPr>
          <a:xfrm>
            <a:off x="801475" y="2341450"/>
            <a:ext cx="7257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pt-BR" sz="32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Profissional de Tecnologia</a:t>
            </a:r>
            <a:endParaRPr b="1" i="0" sz="32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0"/>
            <a:ext cx="9143999" cy="508765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0">
            <a:hlinkClick r:id="rId4"/>
          </p:cNvPr>
          <p:cNvSpPr txBox="1"/>
          <p:nvPr/>
        </p:nvSpPr>
        <p:spPr>
          <a:xfrm>
            <a:off x="486425" y="1852800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Profissional de TI -  Expectativa x Realidade</a:t>
            </a:r>
            <a:endParaRPr b="0" i="0" sz="14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0">
            <a:hlinkClick r:id="rId5"/>
          </p:cNvPr>
          <p:cNvSpPr txBox="1"/>
          <p:nvPr/>
        </p:nvSpPr>
        <p:spPr>
          <a:xfrm>
            <a:off x="595925" y="2713425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Vida de Suporte</a:t>
            </a:r>
            <a:endParaRPr b="0" i="0" sz="14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0">
            <a:hlinkClick r:id="rId6"/>
          </p:cNvPr>
          <p:cNvSpPr txBox="1"/>
          <p:nvPr/>
        </p:nvSpPr>
        <p:spPr>
          <a:xfrm>
            <a:off x="562325" y="3574050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Vida de desenvolvedor</a:t>
            </a:r>
            <a:endParaRPr b="0" i="0" sz="14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0"/>
            <a:ext cx="9143999" cy="508765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Quando dá problema no PC do escritorio, a única solução é o cara do T.I. Mas é só ele chegar que o problema some...&#10;&#10;Veja o recado da Renata Canossa clicando aqui: https://goo.gl/HfWCxG&#10;&#10;INSCREVA-SE - http://tinyurl.com/c6fm4ok&#10;&#10;Twitter: http://www.twitter.com/parafernalha&#10;Facebook: http://www.facebook.com/parafernalha&#10;&#10;-----&#10;&#10;ELENCO:&#10;Mariana Rebelo&#10;André Teixeira&#10;Ingrid Conte&#10;Lipe Dal-Cól&#10;&#10;&#10;EQUIPE TÉCNICA:&#10;&#10;Diretor de Set\ Fotografia -  Osiris Larkin&#10;Assistente de fotografia - Diogo Defante&#10;Chefe de roteiro - Rafael Castro&#10;Roteiro - Rafael Castro&#10;Captação de som - Bruno Caetano e Renan Sodré&#10;Direção de produção - Alessandra Bezerra &#10;Coordenadora de produção - Renata Giardini&#10;Produção - Alessandra Santos&#10;Produção de set: Alessandra Poncio&#10;Arte e figurino - Jhonatta Vicente &#10;Assistente de arte e figurino - Carol Xavier, Ana Paula Duyer e Cássia Lima&#10;Maquiagem - Makevator&#10;Chefe da Edição - Ygor Guidoux&#10;Montagem - Gabi Meinberg e Osiris Larkin&#10;Edição - André Alonso&#10;Correção de cor - André Alonso&#10;Edição de áudio e mixagem - André Alonso&#10;Direção de conteúdo - Douglas Felix" id="148" name="Google Shape;148;p11" title="O CARA DO TI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8750" y="927550"/>
            <a:ext cx="5470475" cy="41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76200"/>
            <a:ext cx="9143999" cy="508765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quot;A diferença entre o remédio e o veneno é a dose&quot;&#10;&#10;Steve Cutts é um ilustrador e animador inglês que, embora já tenha trabalhado para grandes empresas como Coca-Cola, Sony, Toyota e Reebok,Cutts é reconhecido por algumas das animações de curta duração que produziu. Combinando o uso de softwares como Adobe Flash e After Effects, seus vídeos têm em comum o tom satírico, provocador e polêmico, lidando especialmente com questões ligadas à preservação do meio ambiente e dos direitos animais. Seu vídeo Man, publicado em 21 de dezembro de 2012, já obteve mais de 19 milhões de visualizações. Também podem assistir no link abaixo:&#10;&#10;Música: Comptine d'un autre été&#10;&#10;https://youtu.be/qP5zvIwOYiE" id="154" name="Google Shape;154;p12" title="Escravos da Tecnologia   Animação Steve Cutts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825" y="585400"/>
            <a:ext cx="5840575" cy="438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76200"/>
            <a:ext cx="9143999" cy="508765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tecnologia traz muitas facilidades para o nosso dia a dia. Está cada vez mais difícil viver sem o uso delas para nosso conforto, trabalho, estudo ou diversão. Mas o uso das tecnologias precisa ser feito de modo racional. Uso em excesso pode nos trazer problemas: dores de cabeça, problemas na visão, má qualidade do sono e má postura, dificuldade de socialização e danos nosso cérebro." id="160" name="Google Shape;160;p13" title="Dependencia digital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77175" y="955475"/>
            <a:ext cx="5468600" cy="410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27925"/>
            <a:ext cx="9143999" cy="508765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5"/>
          <p:cNvSpPr txBox="1"/>
          <p:nvPr/>
        </p:nvSpPr>
        <p:spPr>
          <a:xfrm>
            <a:off x="644525" y="1065750"/>
            <a:ext cx="72792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pt-BR" sz="29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Versionamento de Código</a:t>
            </a:r>
            <a:endParaRPr b="0" i="0" sz="29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#Um por todos e todos por um</a:t>
            </a:r>
            <a:endParaRPr b="0" i="0" sz="14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76376" y="2076650"/>
            <a:ext cx="4923924" cy="288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76200"/>
            <a:ext cx="9143999" cy="5087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326" y="669800"/>
            <a:ext cx="4030400" cy="4309424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6"/>
          <p:cNvSpPr txBox="1"/>
          <p:nvPr/>
        </p:nvSpPr>
        <p:spPr>
          <a:xfrm>
            <a:off x="4132625" y="922200"/>
            <a:ext cx="42210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.zip, .rar;</a:t>
            </a:r>
            <a:endParaRPr b="0" i="0" sz="16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Estrutura de Pastas no Computador;</a:t>
            </a:r>
            <a:endParaRPr b="0" i="0" sz="16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Perda de Código;</a:t>
            </a:r>
            <a:endParaRPr b="0" i="0" sz="16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Inconsistência;</a:t>
            </a:r>
            <a:endParaRPr b="0" i="0" sz="16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Auditoria;</a:t>
            </a:r>
            <a:endParaRPr b="0" i="0" sz="16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Qualidade;</a:t>
            </a:r>
            <a:endParaRPr b="0" i="0" sz="16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Colaboração;</a:t>
            </a:r>
            <a:endParaRPr b="0" i="0" sz="16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Backup.</a:t>
            </a:r>
            <a:endParaRPr b="0" i="0" sz="16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Exemplo Real: Dev x Empresas;</a:t>
            </a:r>
            <a:endParaRPr b="0" i="0" sz="16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6"/>
          <p:cNvSpPr txBox="1"/>
          <p:nvPr/>
        </p:nvSpPr>
        <p:spPr>
          <a:xfrm>
            <a:off x="4185775" y="3265800"/>
            <a:ext cx="35991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Repository = Repositório</a:t>
            </a:r>
            <a:endParaRPr b="0" i="0" sz="10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Code         = Código</a:t>
            </a:r>
            <a:endParaRPr b="0" i="0" sz="10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Source      = Fonte</a:t>
            </a:r>
            <a:endParaRPr b="0" i="0" sz="10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Developer = Desenvolvedor</a:t>
            </a:r>
            <a:endParaRPr b="0" i="0" sz="10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Lock	    = Bloqueio / Trancar</a:t>
            </a:r>
            <a:endParaRPr b="0" i="0" sz="10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Check-Out= Verificação de Saída</a:t>
            </a:r>
            <a:endParaRPr b="0" i="0" sz="10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0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Fonte: https://pt.dreamstime.com/foto-de-stock-processo-do-controle-de-fonte-gest%C3%A3o-do-c%C3%B3digo-fonte-ferramenta-de-gerenciamento-de-configura%C3%A7%C3%A3o-do-sistema-compartilhando-do-image66723351</a:t>
            </a:r>
            <a:endParaRPr b="0" i="0" sz="10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76200"/>
            <a:ext cx="9143999" cy="5087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5925" y="2737350"/>
            <a:ext cx="4256074" cy="2238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2150" y="587200"/>
            <a:ext cx="4334925" cy="20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49725" y="1672075"/>
            <a:ext cx="3997679" cy="22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76200"/>
            <a:ext cx="9143999" cy="508765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9"/>
          <p:cNvSpPr txBox="1"/>
          <p:nvPr/>
        </p:nvSpPr>
        <p:spPr>
          <a:xfrm>
            <a:off x="644500" y="1781900"/>
            <a:ext cx="75699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rPr b="0" i="0" lang="pt-BR" sz="24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Git é um sistema de controle de versões distribuído, usado principalmente no desenvolvimento de software, mas pode ser usado para registrar o histórico de edições de qualquer tipo de arquivo.</a:t>
            </a:r>
            <a:endParaRPr b="0" i="0" sz="24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50"/>
              <a:buFont typeface="Arial"/>
              <a:buNone/>
            </a:pPr>
            <a:r>
              <a:t/>
            </a:r>
            <a:endParaRPr b="0" i="0" sz="24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0" i="0" lang="pt-BR" sz="15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Fonte: </a:t>
            </a:r>
            <a:r>
              <a:rPr b="0" i="0" lang="pt-BR" sz="1550" u="none" cap="none" strike="noStrike">
                <a:solidFill>
                  <a:srgbClr val="1155CC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Wikipédia</a:t>
            </a:r>
            <a:endParaRPr b="0" i="0" sz="19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27925"/>
            <a:ext cx="9143999" cy="5087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44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01551" y="1429625"/>
            <a:ext cx="5458625" cy="30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44"/>
          <p:cNvSpPr txBox="1"/>
          <p:nvPr/>
        </p:nvSpPr>
        <p:spPr>
          <a:xfrm>
            <a:off x="1926875" y="1029425"/>
            <a:ext cx="447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Você ainda tem muito a aprender…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44"/>
          <p:cNvSpPr txBox="1"/>
          <p:nvPr/>
        </p:nvSpPr>
        <p:spPr>
          <a:xfrm>
            <a:off x="1701525" y="4501200"/>
            <a:ext cx="545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 pouco mais de conhecimento pode iluminar seu caminho…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27925"/>
            <a:ext cx="9143999" cy="508765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3"/>
          <p:cNvSpPr txBox="1"/>
          <p:nvPr/>
        </p:nvSpPr>
        <p:spPr>
          <a:xfrm>
            <a:off x="2238050" y="532075"/>
            <a:ext cx="6751800" cy="1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Graduação: Bacharel em Administração;</a:t>
            </a:r>
            <a:endParaRPr b="0" i="0" sz="1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Pós-graduado em Tecnologias e Educação a Distância;</a:t>
            </a:r>
            <a:endParaRPr b="0" i="0" sz="1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Pós-graduado em Análise, Projeto e Gerência de Sistemas;</a:t>
            </a:r>
            <a:endParaRPr b="0" i="0" sz="1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Pós-graduado em Coaching e Gestão Educacional;</a:t>
            </a:r>
            <a:endParaRPr b="0" i="0" sz="1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Pós-graduando em Engenharia de Software.</a:t>
            </a:r>
            <a:endParaRPr b="1" i="0" sz="1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Mestrando em Engenharia da Computação - UPE / Poli</a:t>
            </a:r>
            <a:endParaRPr b="1" i="0" sz="1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"/>
          <p:cNvSpPr txBox="1"/>
          <p:nvPr/>
        </p:nvSpPr>
        <p:spPr>
          <a:xfrm>
            <a:off x="889475" y="2571750"/>
            <a:ext cx="7650000" cy="25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Idade:   4</a:t>
            </a:r>
            <a:r>
              <a:rPr b="1" lang="pt-BR" sz="1200">
                <a:solidFill>
                  <a:srgbClr val="1155CC"/>
                </a:solidFill>
                <a:highlight>
                  <a:srgbClr val="FFFFFF"/>
                </a:highlight>
              </a:rPr>
              <a:t>4</a:t>
            </a:r>
            <a:r>
              <a:rPr b="1" i="0" lang="pt-BR" sz="12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Anos / Experiência: 2</a:t>
            </a:r>
            <a:r>
              <a:rPr b="1" lang="pt-BR" sz="1200">
                <a:solidFill>
                  <a:srgbClr val="1155CC"/>
                </a:solidFill>
                <a:highlight>
                  <a:srgbClr val="FFFFFF"/>
                </a:highlight>
              </a:rPr>
              <a:t>9</a:t>
            </a:r>
            <a:r>
              <a:rPr b="1" i="0" lang="pt-BR" sz="12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Anos atuando com tecnologia</a:t>
            </a:r>
            <a:endParaRPr b="1" i="0" sz="12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    </a:t>
            </a:r>
            <a:r>
              <a:rPr b="0" i="0" lang="pt-BR" sz="12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Conhecimentos avançados em: </a:t>
            </a:r>
            <a:endParaRPr b="0" i="0" sz="12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596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200"/>
              <a:buFont typeface="Arial"/>
              <a:buChar char="●"/>
            </a:pPr>
            <a:r>
              <a:rPr b="0" i="0" lang="pt-BR" sz="12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Infraestrutura de TI - Servidores, Redes e Fibra óptica  - Projetos e Instalações</a:t>
            </a:r>
            <a:endParaRPr b="0" i="0" sz="12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596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200"/>
              <a:buFont typeface="Arial"/>
              <a:buChar char="●"/>
            </a:pPr>
            <a:r>
              <a:rPr b="0" i="0" lang="pt-BR" sz="12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Especialista em Banco de dados Oracle / Sql / Desenvolvimento de Software</a:t>
            </a:r>
            <a:endParaRPr b="0" i="0" sz="12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596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200"/>
              <a:buFont typeface="Arial"/>
              <a:buChar char="●"/>
            </a:pPr>
            <a:r>
              <a:rPr b="0" i="0" lang="pt-BR" sz="12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Consultoria em Sistemas TOTVS  linha RM</a:t>
            </a:r>
            <a:endParaRPr b="0" i="0" sz="12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596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200"/>
              <a:buFont typeface="Arial"/>
              <a:buChar char="●"/>
            </a:pPr>
            <a:r>
              <a:rPr b="1" i="0" lang="pt-BR" sz="12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Consultoria empresarial;</a:t>
            </a:r>
            <a:endParaRPr b="1" i="0" sz="12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596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200"/>
              <a:buFont typeface="Arial"/>
              <a:buChar char="●"/>
            </a:pPr>
            <a:r>
              <a:rPr b="1" i="0" lang="pt-BR" sz="12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Experiência com Gestão  em Tecnologia da Informação;</a:t>
            </a:r>
            <a:endParaRPr b="1" i="0" sz="12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596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200"/>
              <a:buFont typeface="Arial"/>
              <a:buChar char="●"/>
            </a:pPr>
            <a:r>
              <a:rPr b="1" i="0" lang="pt-BR" sz="12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Empreendedor / Palestrante / Professor</a:t>
            </a:r>
            <a:endParaRPr b="1" i="0" sz="12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700"/>
              </a:spcBef>
              <a:spcAft>
                <a:spcPts val="1700"/>
              </a:spcAft>
              <a:buClr>
                <a:srgbClr val="000000"/>
              </a:buClr>
              <a:buSzPts val="100"/>
              <a:buFont typeface="Arial"/>
              <a:buNone/>
            </a:pPr>
            <a:r>
              <a:t/>
            </a:r>
            <a:endParaRPr b="1" i="0" sz="1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8425" y="704850"/>
            <a:ext cx="1962150" cy="19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76200"/>
            <a:ext cx="9143999" cy="508765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4"/>
          <p:cNvSpPr txBox="1"/>
          <p:nvPr/>
        </p:nvSpPr>
        <p:spPr>
          <a:xfrm>
            <a:off x="225100" y="1649050"/>
            <a:ext cx="82008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4"/>
          <p:cNvSpPr txBox="1"/>
          <p:nvPr/>
        </p:nvSpPr>
        <p:spPr>
          <a:xfrm>
            <a:off x="-3500" y="505775"/>
            <a:ext cx="5807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pt-BR" sz="22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Acordo de Aprendizagem</a:t>
            </a:r>
            <a:endParaRPr b="1" i="0" sz="22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4"/>
          <p:cNvSpPr txBox="1"/>
          <p:nvPr/>
        </p:nvSpPr>
        <p:spPr>
          <a:xfrm>
            <a:off x="163150" y="1182875"/>
            <a:ext cx="88653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Pontualidade;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Assiduidade;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Mente Aberta;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Pensamento Colaborativo;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Evitar Distrações;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Foco em resultado com empatia;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Teoria + Prática (pesquisa) + Prática (instalação) + Prática (Execução).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76200"/>
            <a:ext cx="9143999" cy="508765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5"/>
          <p:cNvSpPr txBox="1"/>
          <p:nvPr/>
        </p:nvSpPr>
        <p:spPr>
          <a:xfrm>
            <a:off x="114450" y="1452175"/>
            <a:ext cx="88653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Postura Profissional durante todo o curso;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Pressão x Concorrência;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Atrasos/Faltas: Sua presença será notada, e sua ausência será sentida;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Se perder aula vai perder conteúdo, se perder conteúdo vai se atrasar no curso;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Respeitar os prazos e entregas x vida profissional;</a:t>
            </a:r>
            <a:endParaRPr b="0" i="0" sz="21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5"/>
          <p:cNvSpPr txBox="1"/>
          <p:nvPr/>
        </p:nvSpPr>
        <p:spPr>
          <a:xfrm>
            <a:off x="114450" y="581975"/>
            <a:ext cx="5496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pt-BR" sz="2200" u="none" cap="none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Acordo de Aprendizagem</a:t>
            </a:r>
            <a:endParaRPr b="1" i="0" sz="22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5"/>
          <p:cNvSpPr txBox="1"/>
          <p:nvPr/>
        </p:nvSpPr>
        <p:spPr>
          <a:xfrm>
            <a:off x="568025" y="1377900"/>
            <a:ext cx="8171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Lembrem-se: </a:t>
            </a:r>
            <a:endParaRPr b="0" i="0" sz="21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Em tecnologia, os termos em inglês são muito frequentes e podem excluir muitas pessoas. </a:t>
            </a:r>
            <a:r>
              <a:rPr b="1" i="0" lang="pt-BR" sz="210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Por mais termos em português e profissionais de TI mais inclusivos.</a:t>
            </a:r>
            <a:endParaRPr b="1" i="0" sz="210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02f9c955e3_0_0"/>
          <p:cNvSpPr txBox="1"/>
          <p:nvPr/>
        </p:nvSpPr>
        <p:spPr>
          <a:xfrm>
            <a:off x="525950" y="515800"/>
            <a:ext cx="4953300" cy="43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pt-BR" sz="12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NÃO É CALL, É LIGAÇÃO;</a:t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pt-BR" sz="12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NÃO É JOB, É TRABALHO;</a:t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pt-BR" sz="12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NÃO É DEADLINE, É PRAZO;</a:t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pt-BR" sz="12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NÃO É BUDGET, É ORÇAMENTO;</a:t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pt-BR" sz="12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NÃO É MEETING, É REUNIÃO;</a:t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pt-BR" sz="12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NÃO É CASE, É UM PROJETO;</a:t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pt-BR" sz="12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NÃO É BRIEFING, É ROTEIRO;</a:t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pt-BR" sz="12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NÃO É MINDSET, É MENTALIDADE;</a:t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pt-BR" sz="12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NÃO É HARD SKILL, É HABILIDADE TÉCNICA;</a:t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pt-BR" sz="1250" u="none" cap="none" strike="noStrike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NÃO É SOFT SKILL, É HABILIDADE COMPORTAMENTAL.</a:t>
            </a:r>
            <a:endParaRPr b="1" i="0" sz="1250" u="none" cap="none" strike="noStrike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g202f9c955e3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2148" y="107275"/>
            <a:ext cx="9143999" cy="5087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g202f9c955e3_0_4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7875" y="1097575"/>
            <a:ext cx="5550125" cy="38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202f9c955e3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035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202f9c955e3_0_9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6175" y="680275"/>
            <a:ext cx="4261201" cy="426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02f9c955e3_0_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38520" y="1639399"/>
            <a:ext cx="3257175" cy="217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" y="76200"/>
            <a:ext cx="9143999" cy="5087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22750" y="1111575"/>
            <a:ext cx="5249013" cy="28301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8"/>
          <p:cNvSpPr txBox="1"/>
          <p:nvPr/>
        </p:nvSpPr>
        <p:spPr>
          <a:xfrm>
            <a:off x="333350" y="4480675"/>
            <a:ext cx="767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Fonte: https://atitudereflexiva.wordpress.com/2018/07/05/a-arte-das-perguntas-poderosas/</a:t>
            </a:r>
            <a:endParaRPr b="0" i="0" sz="1400" u="none" cap="none" strike="noStrike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6225" y="1381929"/>
            <a:ext cx="2437550" cy="242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8"/>
          <p:cNvSpPr txBox="1"/>
          <p:nvPr/>
        </p:nvSpPr>
        <p:spPr>
          <a:xfrm>
            <a:off x="333350" y="4094175"/>
            <a:ext cx="7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Leitura obrigatória</a:t>
            </a:r>
            <a:endParaRPr b="1" i="0" sz="1400" u="none" cap="none" strike="noStrike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